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9144000" cy="5143500"/>
  <p:embeddedFontLs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3F02C7-C207-4331-B794-71875715F7CC}">
  <a:tblStyle styleId="{053F02C7-C207-4331-B794-71875715F7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slide" Target="slides/slide19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2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5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d42f19ecd_0_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1d42f19ecd_0_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3b1b00c05_0_7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3b1b00c05_0_7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338524" y="1957656"/>
            <a:ext cx="8466951" cy="66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430019" y="2849975"/>
            <a:ext cx="8283961" cy="993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526330" y="223898"/>
            <a:ext cx="8091338" cy="66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31137" y="1775942"/>
            <a:ext cx="8281724" cy="15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26330" y="223898"/>
            <a:ext cx="8091338" cy="66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340934" y="2198995"/>
            <a:ext cx="1872614" cy="746125"/>
          </a:xfrm>
          <a:custGeom>
            <a:rect b="b" l="l" r="r" t="t"/>
            <a:pathLst>
              <a:path extrusionOk="0" h="746125" w="1872614">
                <a:moveTo>
                  <a:pt x="1499546" y="745498"/>
                </a:moveTo>
                <a:lnTo>
                  <a:pt x="0" y="745498"/>
                </a:lnTo>
                <a:lnTo>
                  <a:pt x="0" y="0"/>
                </a:lnTo>
                <a:lnTo>
                  <a:pt x="1499546" y="0"/>
                </a:lnTo>
                <a:lnTo>
                  <a:pt x="1872296" y="372749"/>
                </a:lnTo>
                <a:lnTo>
                  <a:pt x="1499546" y="745498"/>
                </a:lnTo>
                <a:close/>
              </a:path>
            </a:pathLst>
          </a:custGeom>
          <a:solidFill>
            <a:srgbClr val="2A389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" name="Google Shape;40;p6"/>
          <p:cNvSpPr txBox="1"/>
          <p:nvPr>
            <p:ph type="title"/>
          </p:nvPr>
        </p:nvSpPr>
        <p:spPr>
          <a:xfrm>
            <a:off x="526330" y="223898"/>
            <a:ext cx="8091338" cy="66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5143500" w="91440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2A389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" name="Google Shape;7;p1"/>
          <p:cNvSpPr/>
          <p:nvPr/>
        </p:nvSpPr>
        <p:spPr>
          <a:xfrm>
            <a:off x="8128783" y="15"/>
            <a:ext cx="1015365" cy="1015365"/>
          </a:xfrm>
          <a:custGeom>
            <a:rect b="b" l="l" r="r" t="t"/>
            <a:pathLst>
              <a:path extrusionOk="0" h="1015365" w="1015365">
                <a:moveTo>
                  <a:pt x="1015197" y="1015197"/>
                </a:moveTo>
                <a:lnTo>
                  <a:pt x="0" y="1015197"/>
                </a:lnTo>
                <a:lnTo>
                  <a:pt x="0" y="0"/>
                </a:lnTo>
                <a:lnTo>
                  <a:pt x="1015197" y="0"/>
                </a:lnTo>
                <a:lnTo>
                  <a:pt x="1015197" y="1015197"/>
                </a:lnTo>
                <a:close/>
              </a:path>
            </a:pathLst>
          </a:custGeom>
          <a:solidFill>
            <a:srgbClr val="212D7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" name="Google Shape;8;p1"/>
          <p:cNvSpPr/>
          <p:nvPr/>
        </p:nvSpPr>
        <p:spPr>
          <a:xfrm>
            <a:off x="7113460" y="4"/>
            <a:ext cx="1015365" cy="1015365"/>
          </a:xfrm>
          <a:custGeom>
            <a:rect b="b" l="l" r="r" t="t"/>
            <a:pathLst>
              <a:path extrusionOk="0" h="1015365" w="1015365">
                <a:moveTo>
                  <a:pt x="1015197" y="1015198"/>
                </a:moveTo>
                <a:lnTo>
                  <a:pt x="0" y="1015198"/>
                </a:lnTo>
                <a:lnTo>
                  <a:pt x="1015197" y="0"/>
                </a:lnTo>
                <a:lnTo>
                  <a:pt x="1015197" y="1015198"/>
                </a:lnTo>
                <a:close/>
              </a:path>
            </a:pathLst>
          </a:custGeom>
          <a:solidFill>
            <a:srgbClr val="3849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" name="Google Shape;9;p1"/>
          <p:cNvSpPr/>
          <p:nvPr/>
        </p:nvSpPr>
        <p:spPr>
          <a:xfrm>
            <a:off x="7113585" y="106"/>
            <a:ext cx="1015365" cy="1015365"/>
          </a:xfrm>
          <a:custGeom>
            <a:rect b="b" l="l" r="r" t="t"/>
            <a:pathLst>
              <a:path extrusionOk="0" h="1015365" w="1015365">
                <a:moveTo>
                  <a:pt x="0" y="1015198"/>
                </a:moveTo>
                <a:lnTo>
                  <a:pt x="0" y="0"/>
                </a:lnTo>
                <a:lnTo>
                  <a:pt x="1015197" y="0"/>
                </a:lnTo>
                <a:lnTo>
                  <a:pt x="0" y="1015198"/>
                </a:lnTo>
                <a:close/>
              </a:path>
            </a:pathLst>
          </a:custGeom>
          <a:solidFill>
            <a:srgbClr val="7790C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" name="Google Shape;10;p1"/>
          <p:cNvSpPr/>
          <p:nvPr/>
        </p:nvSpPr>
        <p:spPr>
          <a:xfrm>
            <a:off x="6098362" y="96"/>
            <a:ext cx="1015365" cy="1015365"/>
          </a:xfrm>
          <a:custGeom>
            <a:rect b="b" l="l" r="r" t="t"/>
            <a:pathLst>
              <a:path extrusionOk="0" h="1015365" w="1015365">
                <a:moveTo>
                  <a:pt x="1015197" y="1015198"/>
                </a:moveTo>
                <a:lnTo>
                  <a:pt x="0" y="0"/>
                </a:lnTo>
                <a:lnTo>
                  <a:pt x="1015197" y="0"/>
                </a:lnTo>
                <a:lnTo>
                  <a:pt x="1015197" y="1015198"/>
                </a:lnTo>
                <a:close/>
              </a:path>
            </a:pathLst>
          </a:custGeom>
          <a:solidFill>
            <a:srgbClr val="212D7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" name="Google Shape;11;p1"/>
          <p:cNvSpPr/>
          <p:nvPr/>
        </p:nvSpPr>
        <p:spPr>
          <a:xfrm>
            <a:off x="8128783" y="1015372"/>
            <a:ext cx="1015365" cy="1015365"/>
          </a:xfrm>
          <a:custGeom>
            <a:rect b="b" l="l" r="r" t="t"/>
            <a:pathLst>
              <a:path extrusionOk="0" h="1015364" w="1015365">
                <a:moveTo>
                  <a:pt x="1015197" y="1015197"/>
                </a:moveTo>
                <a:lnTo>
                  <a:pt x="0" y="0"/>
                </a:lnTo>
                <a:lnTo>
                  <a:pt x="1015197" y="0"/>
                </a:lnTo>
                <a:lnTo>
                  <a:pt x="1015197" y="1015197"/>
                </a:lnTo>
                <a:close/>
              </a:path>
            </a:pathLst>
          </a:custGeom>
          <a:solidFill>
            <a:srgbClr val="7790C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526330" y="223898"/>
            <a:ext cx="8091338" cy="66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31137" y="1775942"/>
            <a:ext cx="8281724" cy="15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act.org/" TargetMode="External"/><Relationship Id="rId4" Type="http://schemas.openxmlformats.org/officeDocument/2006/relationships/hyperlink" Target="https://kaplan.com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satsuite.collegeboard.org/psat-nmsqt" TargetMode="External"/><Relationship Id="rId4" Type="http://schemas.openxmlformats.org/officeDocument/2006/relationships/hyperlink" Target="https://satsuite.collegeboard.org/psat-nmsqt/scores/understanding-scores" TargetMode="External"/><Relationship Id="rId5" Type="http://schemas.openxmlformats.org/officeDocument/2006/relationships/hyperlink" Target="https://www.kaptest.com/study/psat/what-does-your-psat-score-mean-for-the-sat-or-act/" TargetMode="External"/><Relationship Id="rId6" Type="http://schemas.openxmlformats.org/officeDocument/2006/relationships/hyperlink" Target="https://www.khanacademy.org/SAT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act.org/" TargetMode="External"/><Relationship Id="rId4" Type="http://schemas.openxmlformats.org/officeDocument/2006/relationships/hyperlink" Target="https://www.bestcolleges.com/blog/free-act-prep-resource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HPO7cGClQ1A" TargetMode="External"/><Relationship Id="rId4" Type="http://schemas.openxmlformats.org/officeDocument/2006/relationships/hyperlink" Target="https://www.youtube.com/watch?v=HPO7cGClQ1A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5143500" w="91440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2A389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51" name="Google Shape;51;p7"/>
          <p:cNvGrpSpPr/>
          <p:nvPr/>
        </p:nvGrpSpPr>
        <p:grpSpPr>
          <a:xfrm>
            <a:off x="6098362" y="4"/>
            <a:ext cx="3045786" cy="2030733"/>
            <a:chOff x="6098362" y="4"/>
            <a:chExt cx="3045786" cy="2030733"/>
          </a:xfrm>
        </p:grpSpPr>
        <p:sp>
          <p:nvSpPr>
            <p:cNvPr id="52" name="Google Shape;52;p7"/>
            <p:cNvSpPr/>
            <p:nvPr/>
          </p:nvSpPr>
          <p:spPr>
            <a:xfrm>
              <a:off x="8128783" y="15"/>
              <a:ext cx="1015365" cy="1015365"/>
            </a:xfrm>
            <a:custGeom>
              <a:rect b="b" l="l" r="r" t="t"/>
              <a:pathLst>
                <a:path extrusionOk="0" h="1015365" w="1015365">
                  <a:moveTo>
                    <a:pt x="1015197" y="1015197"/>
                  </a:moveTo>
                  <a:lnTo>
                    <a:pt x="0" y="1015197"/>
                  </a:lnTo>
                  <a:lnTo>
                    <a:pt x="0" y="0"/>
                  </a:lnTo>
                  <a:lnTo>
                    <a:pt x="1015197" y="0"/>
                  </a:lnTo>
                  <a:lnTo>
                    <a:pt x="1015197" y="1015197"/>
                  </a:lnTo>
                  <a:close/>
                </a:path>
              </a:pathLst>
            </a:custGeom>
            <a:solidFill>
              <a:srgbClr val="212D7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7113460" y="4"/>
              <a:ext cx="1015365" cy="1015365"/>
            </a:xfrm>
            <a:custGeom>
              <a:rect b="b" l="l" r="r" t="t"/>
              <a:pathLst>
                <a:path extrusionOk="0" h="1015365" w="1015365">
                  <a:moveTo>
                    <a:pt x="1015197" y="1015198"/>
                  </a:moveTo>
                  <a:lnTo>
                    <a:pt x="0" y="1015198"/>
                  </a:lnTo>
                  <a:lnTo>
                    <a:pt x="1015197" y="0"/>
                  </a:lnTo>
                  <a:lnTo>
                    <a:pt x="1015197" y="1015198"/>
                  </a:lnTo>
                  <a:close/>
                </a:path>
              </a:pathLst>
            </a:custGeom>
            <a:solidFill>
              <a:srgbClr val="3849A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7113585" y="106"/>
              <a:ext cx="1015365" cy="1015365"/>
            </a:xfrm>
            <a:custGeom>
              <a:rect b="b" l="l" r="r" t="t"/>
              <a:pathLst>
                <a:path extrusionOk="0" h="1015365" w="1015365">
                  <a:moveTo>
                    <a:pt x="0" y="1015198"/>
                  </a:moveTo>
                  <a:lnTo>
                    <a:pt x="0" y="0"/>
                  </a:lnTo>
                  <a:lnTo>
                    <a:pt x="1015197" y="0"/>
                  </a:lnTo>
                  <a:lnTo>
                    <a:pt x="0" y="1015198"/>
                  </a:lnTo>
                  <a:close/>
                </a:path>
              </a:pathLst>
            </a:custGeom>
            <a:solidFill>
              <a:srgbClr val="7790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6098362" y="96"/>
              <a:ext cx="1015365" cy="1015365"/>
            </a:xfrm>
            <a:custGeom>
              <a:rect b="b" l="l" r="r" t="t"/>
              <a:pathLst>
                <a:path extrusionOk="0" h="1015365" w="1015365">
                  <a:moveTo>
                    <a:pt x="1015197" y="1015198"/>
                  </a:moveTo>
                  <a:lnTo>
                    <a:pt x="0" y="0"/>
                  </a:lnTo>
                  <a:lnTo>
                    <a:pt x="1015197" y="0"/>
                  </a:lnTo>
                  <a:lnTo>
                    <a:pt x="1015197" y="1015198"/>
                  </a:lnTo>
                  <a:close/>
                </a:path>
              </a:pathLst>
            </a:custGeom>
            <a:solidFill>
              <a:srgbClr val="212D7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8128783" y="1015372"/>
              <a:ext cx="1015365" cy="1015365"/>
            </a:xfrm>
            <a:custGeom>
              <a:rect b="b" l="l" r="r" t="t"/>
              <a:pathLst>
                <a:path extrusionOk="0" h="1015364" w="1015365">
                  <a:moveTo>
                    <a:pt x="1015197" y="1015197"/>
                  </a:moveTo>
                  <a:lnTo>
                    <a:pt x="0" y="0"/>
                  </a:lnTo>
                  <a:lnTo>
                    <a:pt x="1015197" y="0"/>
                  </a:lnTo>
                  <a:lnTo>
                    <a:pt x="1015197" y="1015197"/>
                  </a:lnTo>
                  <a:close/>
                </a:path>
              </a:pathLst>
            </a:custGeom>
            <a:solidFill>
              <a:srgbClr val="7790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57" name="Google Shape;57;p7"/>
          <p:cNvSpPr txBox="1"/>
          <p:nvPr/>
        </p:nvSpPr>
        <p:spPr>
          <a:xfrm>
            <a:off x="671124" y="1856082"/>
            <a:ext cx="1835785" cy="66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PreACT</a:t>
            </a:r>
            <a:endParaRPr sz="4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7"/>
          <p:cNvSpPr txBox="1"/>
          <p:nvPr/>
        </p:nvSpPr>
        <p:spPr>
          <a:xfrm>
            <a:off x="671111" y="2778262"/>
            <a:ext cx="4805045" cy="345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Understanding your PreACT score report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876156" y="279823"/>
            <a:ext cx="7374890" cy="66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High School Course Plans</a:t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460949" y="1530946"/>
            <a:ext cx="8222083" cy="27362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>
            <a:off x="2622494" y="204487"/>
            <a:ext cx="6182662" cy="473450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5" name="Google Shape;135;p17"/>
          <p:cNvSpPr txBox="1"/>
          <p:nvPr>
            <p:ph type="title"/>
          </p:nvPr>
        </p:nvSpPr>
        <p:spPr>
          <a:xfrm>
            <a:off x="641086" y="1908950"/>
            <a:ext cx="1213485" cy="753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25">
            <a:spAutoFit/>
          </a:bodyPr>
          <a:lstStyle/>
          <a:p>
            <a:pPr indent="148590" lvl="0" marL="1270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Career  Interests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1932945" y="811122"/>
            <a:ext cx="5532755" cy="66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Interests and Career Fit</a:t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1922808" y="1624546"/>
            <a:ext cx="5298351" cy="326311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/>
          <p:nvPr/>
        </p:nvSpPr>
        <p:spPr>
          <a:xfrm>
            <a:off x="3253068" y="281599"/>
            <a:ext cx="5266414" cy="47407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7" name="Google Shape;147;p19"/>
          <p:cNvSpPr txBox="1"/>
          <p:nvPr>
            <p:ph type="title"/>
          </p:nvPr>
        </p:nvSpPr>
        <p:spPr>
          <a:xfrm>
            <a:off x="881085" y="1406027"/>
            <a:ext cx="1518920" cy="753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25">
            <a:spAutoFit/>
          </a:bodyPr>
          <a:lstStyle/>
          <a:p>
            <a:pPr indent="90170" lvl="0" marL="1270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Your Item  Responses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>
            <a:off x="479174" y="59724"/>
            <a:ext cx="8222083" cy="49593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384724" y="467783"/>
            <a:ext cx="5294630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A3890"/>
                </a:solidFill>
              </a:rPr>
              <a:t>How can I prepare for the ACT?</a:t>
            </a:r>
            <a:endParaRPr sz="3000"/>
          </a:p>
        </p:txBody>
      </p:sp>
      <p:sp>
        <p:nvSpPr>
          <p:cNvPr id="158" name="Google Shape;158;p21"/>
          <p:cNvSpPr txBox="1"/>
          <p:nvPr/>
        </p:nvSpPr>
        <p:spPr>
          <a:xfrm>
            <a:off x="384724" y="1293851"/>
            <a:ext cx="63867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521273" y="1811248"/>
            <a:ext cx="253936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20675" lvl="0" marL="3327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ACT Test Prep &amp; Free Resources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978472" y="1994127"/>
            <a:ext cx="2658600" cy="12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-320675" lvl="0" marL="3327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Free Study Guide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20675" lvl="0" marL="33274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Question of the day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20675" lvl="0" marL="33274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Free Practice for each test section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20675" lvl="0" marL="33274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General Test Tips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20675" lvl="0" marL="33274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Test Descriptions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-US" sz="15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www.act.org</a:t>
            </a:r>
            <a:r>
              <a:rPr lang="en-US" sz="150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521273" y="3422874"/>
            <a:ext cx="3575100" cy="14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-320675" lvl="0" marL="3327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ACT Kaplan Online Resources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20675" lvl="1" marL="789940" marR="5080" rtl="0" algn="l">
              <a:lnSpc>
                <a:spcPct val="1094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b="0" i="0" lang="en-US" sz="1200" u="none" cap="none" strike="noStrike">
                <a:latin typeface="Roboto"/>
                <a:ea typeface="Roboto"/>
                <a:cs typeface="Roboto"/>
                <a:sym typeface="Roboto"/>
              </a:rPr>
              <a:t>All ACT Kaplan resources are free to any  student registering for the ACT with a fee  waiver.</a:t>
            </a:r>
            <a:endParaRPr b="0" i="0" sz="1200" u="none" cap="none" strike="noStrike">
              <a:latin typeface="Roboto"/>
              <a:ea typeface="Roboto"/>
              <a:cs typeface="Roboto"/>
              <a:sym typeface="Roboto"/>
            </a:endParaRPr>
          </a:p>
          <a:p>
            <a:pPr indent="-320675" lvl="1" marL="789940" marR="81280" rtl="0" algn="l">
              <a:lnSpc>
                <a:spcPct val="1094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b="0" i="0" lang="en-US" sz="1200" u="none" cap="none" strike="noStrike">
                <a:latin typeface="Roboto"/>
                <a:ea typeface="Roboto"/>
                <a:cs typeface="Roboto"/>
                <a:sym typeface="Roboto"/>
              </a:rPr>
              <a:t>Free recorded videos for all students for  each content area.</a:t>
            </a:r>
            <a:endParaRPr b="0" i="0" sz="1200" u="none" cap="none" strike="noStrike">
              <a:latin typeface="Roboto"/>
              <a:ea typeface="Roboto"/>
              <a:cs typeface="Roboto"/>
              <a:sym typeface="Roboto"/>
            </a:endParaRPr>
          </a:p>
          <a:p>
            <a:pPr indent="-304800" lvl="2" marL="1371600" marR="81280" rtl="0" algn="l">
              <a:lnSpc>
                <a:spcPct val="1094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Roboto"/>
              <a:buChar char="■"/>
            </a:pPr>
            <a:r>
              <a:rPr lang="en-US" sz="12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https://kaplan.com/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548642" y="2303266"/>
            <a:ext cx="1038225" cy="516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-237490" lvl="0" marL="249554" marR="5080" rtl="0" algn="l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Fall of 10th  Grade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7" name="Google Shape;167;p22"/>
          <p:cNvGrpSpPr/>
          <p:nvPr/>
        </p:nvGrpSpPr>
        <p:grpSpPr>
          <a:xfrm>
            <a:off x="969268" y="1610211"/>
            <a:ext cx="2899468" cy="1334909"/>
            <a:chOff x="969268" y="1610211"/>
            <a:chExt cx="2899468" cy="1334909"/>
          </a:xfrm>
        </p:grpSpPr>
        <p:sp>
          <p:nvSpPr>
            <p:cNvPr id="168" name="Google Shape;168;p22"/>
            <p:cNvSpPr/>
            <p:nvPr/>
          </p:nvSpPr>
          <p:spPr>
            <a:xfrm>
              <a:off x="1068730" y="1649169"/>
              <a:ext cx="0" cy="554990"/>
            </a:xfrm>
            <a:custGeom>
              <a:rect b="b" l="l" r="r" t="t"/>
              <a:pathLst>
                <a:path extrusionOk="0" h="554989" w="120000">
                  <a:moveTo>
                    <a:pt x="0" y="0"/>
                  </a:moveTo>
                  <a:lnTo>
                    <a:pt x="0" y="554698"/>
                  </a:lnTo>
                </a:path>
              </a:pathLst>
            </a:custGeom>
            <a:noFill/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969268" y="1610211"/>
              <a:ext cx="198899" cy="19889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1817051" y="2198995"/>
              <a:ext cx="2051685" cy="746125"/>
            </a:xfrm>
            <a:custGeom>
              <a:rect b="b" l="l" r="r" t="t"/>
              <a:pathLst>
                <a:path extrusionOk="0" h="746125" w="2051685">
                  <a:moveTo>
                    <a:pt x="1678341" y="745498"/>
                  </a:moveTo>
                  <a:lnTo>
                    <a:pt x="0" y="745498"/>
                  </a:lnTo>
                  <a:lnTo>
                    <a:pt x="372749" y="372749"/>
                  </a:lnTo>
                  <a:lnTo>
                    <a:pt x="0" y="0"/>
                  </a:lnTo>
                  <a:lnTo>
                    <a:pt x="1678341" y="0"/>
                  </a:lnTo>
                  <a:lnTo>
                    <a:pt x="2051090" y="372749"/>
                  </a:lnTo>
                  <a:lnTo>
                    <a:pt x="1678341" y="745498"/>
                  </a:lnTo>
                  <a:close/>
                </a:path>
              </a:pathLst>
            </a:custGeom>
            <a:solidFill>
              <a:srgbClr val="2A389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1817051" y="2198995"/>
              <a:ext cx="2051685" cy="746125"/>
            </a:xfrm>
            <a:custGeom>
              <a:rect b="b" l="l" r="r" t="t"/>
              <a:pathLst>
                <a:path extrusionOk="0" h="746125" w="2051685">
                  <a:moveTo>
                    <a:pt x="0" y="0"/>
                  </a:moveTo>
                  <a:lnTo>
                    <a:pt x="1678341" y="0"/>
                  </a:lnTo>
                  <a:lnTo>
                    <a:pt x="2051090" y="372749"/>
                  </a:lnTo>
                  <a:lnTo>
                    <a:pt x="1678341" y="745498"/>
                  </a:lnTo>
                  <a:lnTo>
                    <a:pt x="0" y="745498"/>
                  </a:lnTo>
                  <a:lnTo>
                    <a:pt x="372749" y="372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72" name="Google Shape;172;p22"/>
          <p:cNvSpPr txBox="1"/>
          <p:nvPr>
            <p:ph type="title"/>
          </p:nvPr>
        </p:nvSpPr>
        <p:spPr>
          <a:xfrm>
            <a:off x="391399" y="418178"/>
            <a:ext cx="1887855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24242"/>
                </a:solidFill>
              </a:rPr>
              <a:t>All 10th graders take  the PreACT</a:t>
            </a:r>
            <a:endParaRPr sz="1600"/>
          </a:p>
        </p:txBody>
      </p:sp>
      <p:sp>
        <p:nvSpPr>
          <p:cNvPr id="173" name="Google Shape;173;p22"/>
          <p:cNvSpPr txBox="1"/>
          <p:nvPr/>
        </p:nvSpPr>
        <p:spPr>
          <a:xfrm>
            <a:off x="2199333" y="2303266"/>
            <a:ext cx="996950" cy="516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0" lvl="0" marL="12700" marR="5080" rtl="0" algn="l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Winter of  10th grade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4" name="Google Shape;174;p22"/>
          <p:cNvGrpSpPr/>
          <p:nvPr/>
        </p:nvGrpSpPr>
        <p:grpSpPr>
          <a:xfrm>
            <a:off x="2684619" y="2198995"/>
            <a:ext cx="2839034" cy="1333622"/>
            <a:chOff x="2684619" y="2198995"/>
            <a:chExt cx="2839034" cy="1333622"/>
          </a:xfrm>
        </p:grpSpPr>
        <p:sp>
          <p:nvSpPr>
            <p:cNvPr id="175" name="Google Shape;175;p22"/>
            <p:cNvSpPr/>
            <p:nvPr/>
          </p:nvSpPr>
          <p:spPr>
            <a:xfrm>
              <a:off x="2784094" y="2938944"/>
              <a:ext cx="0" cy="554990"/>
            </a:xfrm>
            <a:custGeom>
              <a:rect b="b" l="l" r="r" t="t"/>
              <a:pathLst>
                <a:path extrusionOk="0" h="554989" w="120000">
                  <a:moveTo>
                    <a:pt x="0" y="55469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2684619" y="3333718"/>
              <a:ext cx="198899" cy="19889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3471968" y="2198995"/>
              <a:ext cx="2051685" cy="746125"/>
            </a:xfrm>
            <a:custGeom>
              <a:rect b="b" l="l" r="r" t="t"/>
              <a:pathLst>
                <a:path extrusionOk="0" h="746125" w="2051685">
                  <a:moveTo>
                    <a:pt x="1678346" y="745498"/>
                  </a:moveTo>
                  <a:lnTo>
                    <a:pt x="0" y="745498"/>
                  </a:lnTo>
                  <a:lnTo>
                    <a:pt x="372749" y="372749"/>
                  </a:lnTo>
                  <a:lnTo>
                    <a:pt x="0" y="0"/>
                  </a:lnTo>
                  <a:lnTo>
                    <a:pt x="1678346" y="0"/>
                  </a:lnTo>
                  <a:lnTo>
                    <a:pt x="2051095" y="372749"/>
                  </a:lnTo>
                  <a:lnTo>
                    <a:pt x="1678346" y="745498"/>
                  </a:lnTo>
                  <a:close/>
                </a:path>
              </a:pathLst>
            </a:custGeom>
            <a:solidFill>
              <a:srgbClr val="2A389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3471968" y="2198995"/>
              <a:ext cx="2051685" cy="746125"/>
            </a:xfrm>
            <a:custGeom>
              <a:rect b="b" l="l" r="r" t="t"/>
              <a:pathLst>
                <a:path extrusionOk="0" h="746125" w="2051685">
                  <a:moveTo>
                    <a:pt x="0" y="0"/>
                  </a:moveTo>
                  <a:lnTo>
                    <a:pt x="1678346" y="0"/>
                  </a:lnTo>
                  <a:lnTo>
                    <a:pt x="2051095" y="372749"/>
                  </a:lnTo>
                  <a:lnTo>
                    <a:pt x="1678346" y="745498"/>
                  </a:lnTo>
                  <a:lnTo>
                    <a:pt x="0" y="745498"/>
                  </a:lnTo>
                  <a:lnTo>
                    <a:pt x="372749" y="372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79" name="Google Shape;179;p22"/>
          <p:cNvSpPr txBox="1"/>
          <p:nvPr/>
        </p:nvSpPr>
        <p:spPr>
          <a:xfrm>
            <a:off x="1317358" y="3790231"/>
            <a:ext cx="2066925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All 10th graders  receive PreACT scores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3855141" y="2237607"/>
            <a:ext cx="1140460" cy="657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1270" lvl="0" marL="12700" marR="5080" rtl="0" algn="just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Spring of 10th  Grade - Spring  of 11th Grade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1" name="Google Shape;181;p22"/>
          <p:cNvGrpSpPr/>
          <p:nvPr/>
        </p:nvGrpSpPr>
        <p:grpSpPr>
          <a:xfrm>
            <a:off x="4319541" y="1610211"/>
            <a:ext cx="2859033" cy="1334909"/>
            <a:chOff x="4319541" y="1610211"/>
            <a:chExt cx="2859033" cy="1334909"/>
          </a:xfrm>
        </p:grpSpPr>
        <p:sp>
          <p:nvSpPr>
            <p:cNvPr id="182" name="Google Shape;182;p22"/>
            <p:cNvSpPr/>
            <p:nvPr/>
          </p:nvSpPr>
          <p:spPr>
            <a:xfrm>
              <a:off x="4418991" y="1649169"/>
              <a:ext cx="0" cy="554990"/>
            </a:xfrm>
            <a:custGeom>
              <a:rect b="b" l="l" r="r" t="t"/>
              <a:pathLst>
                <a:path extrusionOk="0" h="554989" w="120000">
                  <a:moveTo>
                    <a:pt x="0" y="0"/>
                  </a:moveTo>
                  <a:lnTo>
                    <a:pt x="0" y="554698"/>
                  </a:lnTo>
                </a:path>
              </a:pathLst>
            </a:custGeom>
            <a:noFill/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3" name="Google Shape;183;p22"/>
            <p:cNvSpPr/>
            <p:nvPr/>
          </p:nvSpPr>
          <p:spPr>
            <a:xfrm>
              <a:off x="4319541" y="1610211"/>
              <a:ext cx="198899" cy="19889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5126889" y="2198995"/>
              <a:ext cx="2051685" cy="746125"/>
            </a:xfrm>
            <a:custGeom>
              <a:rect b="b" l="l" r="r" t="t"/>
              <a:pathLst>
                <a:path extrusionOk="0" h="746125" w="2051684">
                  <a:moveTo>
                    <a:pt x="1678346" y="745498"/>
                  </a:moveTo>
                  <a:lnTo>
                    <a:pt x="0" y="745498"/>
                  </a:lnTo>
                  <a:lnTo>
                    <a:pt x="372749" y="372749"/>
                  </a:lnTo>
                  <a:lnTo>
                    <a:pt x="0" y="0"/>
                  </a:lnTo>
                  <a:lnTo>
                    <a:pt x="1678346" y="0"/>
                  </a:lnTo>
                  <a:lnTo>
                    <a:pt x="2051095" y="372749"/>
                  </a:lnTo>
                  <a:lnTo>
                    <a:pt x="1678346" y="745498"/>
                  </a:lnTo>
                  <a:close/>
                </a:path>
              </a:pathLst>
            </a:custGeom>
            <a:solidFill>
              <a:srgbClr val="2A389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5126889" y="2198995"/>
              <a:ext cx="2051685" cy="746125"/>
            </a:xfrm>
            <a:custGeom>
              <a:rect b="b" l="l" r="r" t="t"/>
              <a:pathLst>
                <a:path extrusionOk="0" h="746125" w="2051684">
                  <a:moveTo>
                    <a:pt x="0" y="0"/>
                  </a:moveTo>
                  <a:lnTo>
                    <a:pt x="1678346" y="0"/>
                  </a:lnTo>
                  <a:lnTo>
                    <a:pt x="2051095" y="372749"/>
                  </a:lnTo>
                  <a:lnTo>
                    <a:pt x="1678346" y="745498"/>
                  </a:lnTo>
                  <a:lnTo>
                    <a:pt x="0" y="745498"/>
                  </a:lnTo>
                  <a:lnTo>
                    <a:pt x="372749" y="372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86" name="Google Shape;186;p22"/>
          <p:cNvSpPr txBox="1"/>
          <p:nvPr/>
        </p:nvSpPr>
        <p:spPr>
          <a:xfrm>
            <a:off x="3377116" y="418178"/>
            <a:ext cx="1995805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Prepare for ACT.  Utilize all free  resources. Take  courses to strengthen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3377116" y="1555461"/>
            <a:ext cx="53848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skills.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5521373" y="2303266"/>
            <a:ext cx="1104265" cy="516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-270510" lvl="0" marL="282575" marR="5080" rtl="0" algn="l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Feb. of 11th  Grade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9" name="Google Shape;189;p22"/>
          <p:cNvGrpSpPr/>
          <p:nvPr/>
        </p:nvGrpSpPr>
        <p:grpSpPr>
          <a:xfrm>
            <a:off x="5973063" y="2198995"/>
            <a:ext cx="2860433" cy="1333622"/>
            <a:chOff x="5973063" y="2198995"/>
            <a:chExt cx="2860433" cy="1333622"/>
          </a:xfrm>
        </p:grpSpPr>
        <p:sp>
          <p:nvSpPr>
            <p:cNvPr id="190" name="Google Shape;190;p22"/>
            <p:cNvSpPr/>
            <p:nvPr/>
          </p:nvSpPr>
          <p:spPr>
            <a:xfrm>
              <a:off x="6072512" y="2938944"/>
              <a:ext cx="0" cy="554990"/>
            </a:xfrm>
            <a:custGeom>
              <a:rect b="b" l="l" r="r" t="t"/>
              <a:pathLst>
                <a:path extrusionOk="0" h="554989" w="120000">
                  <a:moveTo>
                    <a:pt x="0" y="55469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5973063" y="3333718"/>
              <a:ext cx="198899" cy="19889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6781811" y="2198995"/>
              <a:ext cx="2051685" cy="746125"/>
            </a:xfrm>
            <a:custGeom>
              <a:rect b="b" l="l" r="r" t="t"/>
              <a:pathLst>
                <a:path extrusionOk="0" h="746125" w="2051684">
                  <a:moveTo>
                    <a:pt x="1678346" y="745498"/>
                  </a:moveTo>
                  <a:lnTo>
                    <a:pt x="0" y="745498"/>
                  </a:lnTo>
                  <a:lnTo>
                    <a:pt x="372749" y="372749"/>
                  </a:lnTo>
                  <a:lnTo>
                    <a:pt x="0" y="0"/>
                  </a:lnTo>
                  <a:lnTo>
                    <a:pt x="1678346" y="0"/>
                  </a:lnTo>
                  <a:lnTo>
                    <a:pt x="2051095" y="372749"/>
                  </a:lnTo>
                  <a:lnTo>
                    <a:pt x="1678346" y="745498"/>
                  </a:lnTo>
                  <a:close/>
                </a:path>
              </a:pathLst>
            </a:custGeom>
            <a:solidFill>
              <a:srgbClr val="2A389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6781811" y="2198995"/>
              <a:ext cx="2051685" cy="746125"/>
            </a:xfrm>
            <a:custGeom>
              <a:rect b="b" l="l" r="r" t="t"/>
              <a:pathLst>
                <a:path extrusionOk="0" h="746125" w="2051684">
                  <a:moveTo>
                    <a:pt x="0" y="0"/>
                  </a:moveTo>
                  <a:lnTo>
                    <a:pt x="1678346" y="0"/>
                  </a:lnTo>
                  <a:lnTo>
                    <a:pt x="2051095" y="372749"/>
                  </a:lnTo>
                  <a:lnTo>
                    <a:pt x="1678346" y="745498"/>
                  </a:lnTo>
                  <a:lnTo>
                    <a:pt x="0" y="745498"/>
                  </a:lnTo>
                  <a:lnTo>
                    <a:pt x="372749" y="37274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94" name="Google Shape;194;p22"/>
          <p:cNvSpPr txBox="1"/>
          <p:nvPr/>
        </p:nvSpPr>
        <p:spPr>
          <a:xfrm>
            <a:off x="5199912" y="3790231"/>
            <a:ext cx="1955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Final preparations for  school administered  ACT. All 11th graders  take the ACT.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7202938" y="2303266"/>
            <a:ext cx="1130935" cy="516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-283844" lvl="0" marL="295910" marR="5080" rtl="0" algn="l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April of 11th  Grade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6" name="Google Shape;196;p22"/>
          <p:cNvGrpSpPr/>
          <p:nvPr/>
        </p:nvGrpSpPr>
        <p:grpSpPr>
          <a:xfrm>
            <a:off x="7669784" y="1610211"/>
            <a:ext cx="198899" cy="593948"/>
            <a:chOff x="7669784" y="1610211"/>
            <a:chExt cx="198899" cy="593948"/>
          </a:xfrm>
        </p:grpSpPr>
        <p:sp>
          <p:nvSpPr>
            <p:cNvPr id="197" name="Google Shape;197;p22"/>
            <p:cNvSpPr/>
            <p:nvPr/>
          </p:nvSpPr>
          <p:spPr>
            <a:xfrm>
              <a:off x="7769259" y="1649169"/>
              <a:ext cx="0" cy="554990"/>
            </a:xfrm>
            <a:custGeom>
              <a:rect b="b" l="l" r="r" t="t"/>
              <a:pathLst>
                <a:path extrusionOk="0" h="554989" w="120000">
                  <a:moveTo>
                    <a:pt x="0" y="0"/>
                  </a:moveTo>
                  <a:lnTo>
                    <a:pt x="0" y="554698"/>
                  </a:lnTo>
                </a:path>
              </a:pathLst>
            </a:custGeom>
            <a:noFill/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7669784" y="1610211"/>
              <a:ext cx="198899" cy="198899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99" name="Google Shape;199;p22"/>
          <p:cNvSpPr txBox="1"/>
          <p:nvPr/>
        </p:nvSpPr>
        <p:spPr>
          <a:xfrm>
            <a:off x="6758989" y="418178"/>
            <a:ext cx="2064385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Review ACT score  reports. Determine if  you need to test again.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>
            <p:ph type="title"/>
          </p:nvPr>
        </p:nvSpPr>
        <p:spPr>
          <a:xfrm>
            <a:off x="526330" y="223898"/>
            <a:ext cx="8091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920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score do I need on the ACT?</a:t>
            </a:r>
            <a:endParaRPr/>
          </a:p>
        </p:txBody>
      </p:sp>
      <p:graphicFrame>
        <p:nvGraphicFramePr>
          <p:cNvPr id="205" name="Google Shape;205;p23"/>
          <p:cNvGraphicFramePr/>
          <p:nvPr/>
        </p:nvGraphicFramePr>
        <p:xfrm>
          <a:off x="2803450" y="498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{053F02C7-C207-4331-B794-71875715F7CC}</a:tableStyleId>
              </a:tblPr>
              <a:tblGrid>
                <a:gridCol w="1467300"/>
                <a:gridCol w="1467300"/>
                <a:gridCol w="1467300"/>
                <a:gridCol w="1467300"/>
              </a:tblGrid>
              <a:tr h="30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 range 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 range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GPA range 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Appalachian State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1100-1270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22-28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3.82-4.34 (weighted)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East Carolina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1070-1190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19-24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3.10-3.41 (unweighted)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Elizabeth City St.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Fayetteville State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NC A&amp;T State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(weighted)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North Carolina Central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NC State University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4.17-4.48 (weighted)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UNC Asheville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1176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UNC Chapel Hill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1350-1500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29-34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4.39+ (weighted)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UNC Charlotte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1130-1280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22-27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3.8-4.5 (weighted)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UNC Greensboro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1110-1200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3.74 (weighted)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UNC Pembroke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UNC Wilmington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1277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24-28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4.06 (weighted)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Western Carolina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1150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3.78 (weighted)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Winston-Salem State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3.31 (weighted)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6" name="Google Shape;206;p23"/>
          <p:cNvSpPr txBox="1"/>
          <p:nvPr/>
        </p:nvSpPr>
        <p:spPr>
          <a:xfrm>
            <a:off x="67900" y="49800"/>
            <a:ext cx="24681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12D74"/>
                </a:solidFill>
                <a:latin typeface="Roboto"/>
                <a:ea typeface="Roboto"/>
                <a:cs typeface="Roboto"/>
                <a:sym typeface="Roboto"/>
              </a:rPr>
              <a:t>Average SAT and SAT score ranges for NC public colleges </a:t>
            </a:r>
            <a:endParaRPr b="1">
              <a:solidFill>
                <a:srgbClr val="212D7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All juniors take the ACT for free in February each year.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Recommended to take SAT and ACT junior year, then take whichever exam you liked best a second time.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The higher your test score, the more likely you are to be admitted to competitive college majors, earn scholarships, and be considered for college honors programs.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958600" y="682250"/>
            <a:ext cx="686700" cy="34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type="title"/>
          </p:nvPr>
        </p:nvSpPr>
        <p:spPr>
          <a:xfrm>
            <a:off x="526330" y="223898"/>
            <a:ext cx="8091300" cy="646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PSAT information</a:t>
            </a:r>
            <a:endParaRPr/>
          </a:p>
        </p:txBody>
      </p:sp>
      <p:sp>
        <p:nvSpPr>
          <p:cNvPr id="213" name="Google Shape;213;p24"/>
          <p:cNvSpPr txBox="1"/>
          <p:nvPr/>
        </p:nvSpPr>
        <p:spPr>
          <a:xfrm>
            <a:off x="429225" y="1073050"/>
            <a:ext cx="7024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-US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PSAT in depth information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-US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Understanding your PSAT scores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-US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SAT vs. ACT how scores compare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-US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Khan Academy Official SAT practice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5"/>
          <p:cNvGrpSpPr/>
          <p:nvPr/>
        </p:nvGrpSpPr>
        <p:grpSpPr>
          <a:xfrm>
            <a:off x="4571990" y="0"/>
            <a:ext cx="4572000" cy="5143500"/>
            <a:chOff x="4571990" y="0"/>
            <a:chExt cx="4572000" cy="5143500"/>
          </a:xfrm>
        </p:grpSpPr>
        <p:sp>
          <p:nvSpPr>
            <p:cNvPr id="219" name="Google Shape;219;p25"/>
            <p:cNvSpPr/>
            <p:nvPr/>
          </p:nvSpPr>
          <p:spPr>
            <a:xfrm>
              <a:off x="4571990" y="0"/>
              <a:ext cx="4572000" cy="5143500"/>
            </a:xfrm>
            <a:custGeom>
              <a:rect b="b" l="l" r="r" t="t"/>
              <a:pathLst>
                <a:path extrusionOk="0" h="5143500" w="4572000">
                  <a:moveTo>
                    <a:pt x="4571990" y="5143489"/>
                  </a:moveTo>
                  <a:lnTo>
                    <a:pt x="0" y="5143489"/>
                  </a:lnTo>
                  <a:lnTo>
                    <a:pt x="0" y="0"/>
                  </a:lnTo>
                  <a:lnTo>
                    <a:pt x="4571990" y="0"/>
                  </a:lnTo>
                  <a:lnTo>
                    <a:pt x="4571990" y="5143489"/>
                  </a:lnTo>
                  <a:close/>
                </a:path>
              </a:pathLst>
            </a:custGeom>
            <a:solidFill>
              <a:srgbClr val="2A389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5029664" y="4495490"/>
              <a:ext cx="468630" cy="0"/>
            </a:xfrm>
            <a:custGeom>
              <a:rect b="b" l="l" r="r" t="t"/>
              <a:pathLst>
                <a:path extrusionOk="0" h="120000"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noFill/>
            <a:ln cap="flat" cmpd="sng" w="190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4595290" y="0"/>
              <a:ext cx="4548690" cy="51434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22" name="Google Shape;222;p25"/>
          <p:cNvSpPr txBox="1"/>
          <p:nvPr/>
        </p:nvSpPr>
        <p:spPr>
          <a:xfrm>
            <a:off x="338524" y="1957656"/>
            <a:ext cx="2670810" cy="66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2A3890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 sz="4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430019" y="2849975"/>
            <a:ext cx="3392170" cy="993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-635" lvl="0" marL="12700" marR="5080" rtl="0" algn="ctr">
              <a:lnSpc>
                <a:spcPct val="10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Please see your teacher or  school counselor if you have  additional questions.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384724" y="467783"/>
            <a:ext cx="4037329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A3890"/>
                </a:solidFill>
              </a:rPr>
              <a:t>The PreACT Breakdown</a:t>
            </a:r>
            <a:endParaRPr sz="3000"/>
          </a:p>
        </p:txBody>
      </p:sp>
      <p:sp>
        <p:nvSpPr>
          <p:cNvPr id="64" name="Google Shape;64;p8"/>
          <p:cNvSpPr/>
          <p:nvPr/>
        </p:nvSpPr>
        <p:spPr>
          <a:xfrm>
            <a:off x="431949" y="1304872"/>
            <a:ext cx="2628900" cy="3416935"/>
          </a:xfrm>
          <a:custGeom>
            <a:rect b="b" l="l" r="r" t="t"/>
            <a:pathLst>
              <a:path extrusionOk="0" h="3416935" w="2628900">
                <a:moveTo>
                  <a:pt x="0" y="0"/>
                </a:moveTo>
                <a:lnTo>
                  <a:pt x="2628894" y="0"/>
                </a:lnTo>
                <a:lnTo>
                  <a:pt x="2628894" y="3416393"/>
                </a:lnTo>
                <a:lnTo>
                  <a:pt x="0" y="3416393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2A38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" name="Google Shape;65;p8"/>
          <p:cNvSpPr txBox="1"/>
          <p:nvPr/>
        </p:nvSpPr>
        <p:spPr>
          <a:xfrm>
            <a:off x="435136" y="1033022"/>
            <a:ext cx="2619300" cy="354000"/>
          </a:xfrm>
          <a:prstGeom prst="rect">
            <a:avLst/>
          </a:prstGeom>
          <a:solidFill>
            <a:srgbClr val="2A3890"/>
          </a:solidFill>
          <a:ln>
            <a:noFill/>
          </a:ln>
        </p:spPr>
        <p:txBody>
          <a:bodyPr anchorCtr="0" anchor="t" bIns="0" lIns="0" spcFirstLastPara="1" rIns="0" wrap="square" tIns="76200">
            <a:spAutoFit/>
          </a:bodyPr>
          <a:lstStyle/>
          <a:p>
            <a:pPr indent="0" lvl="0" marL="1549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the PreACT?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8"/>
          <p:cNvSpPr txBox="1"/>
          <p:nvPr/>
        </p:nvSpPr>
        <p:spPr>
          <a:xfrm>
            <a:off x="436700" y="1387025"/>
            <a:ext cx="2619300" cy="30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PreACT and the ACT® tests cover the same subject areas:  Math, Science, English, Reading.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70815" marR="274955" rtl="0" algn="l">
              <a:lnSpc>
                <a:spcPct val="114599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274955" rtl="0" algn="l">
              <a:lnSpc>
                <a:spcPct val="114599"/>
              </a:lnSpc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PreACT and the ACT  measure your college readiness  skills as you progress through  high school.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274955" rtl="0" algn="l">
              <a:lnSpc>
                <a:spcPct val="114599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274955" rtl="0" algn="l">
              <a:lnSpc>
                <a:spcPct val="114599"/>
              </a:lnSpc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PreACT scores  can be used to predict how you’ll score when you take the ACT as an 11th grader.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3320443" y="1304872"/>
            <a:ext cx="2628900" cy="3416935"/>
          </a:xfrm>
          <a:custGeom>
            <a:rect b="b" l="l" r="r" t="t"/>
            <a:pathLst>
              <a:path extrusionOk="0" h="3416935" w="2628900">
                <a:moveTo>
                  <a:pt x="0" y="0"/>
                </a:moveTo>
                <a:lnTo>
                  <a:pt x="2628894" y="0"/>
                </a:lnTo>
                <a:lnTo>
                  <a:pt x="2628894" y="3416393"/>
                </a:lnTo>
                <a:lnTo>
                  <a:pt x="0" y="3416393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2A38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" name="Google Shape;68;p8"/>
          <p:cNvSpPr txBox="1"/>
          <p:nvPr/>
        </p:nvSpPr>
        <p:spPr>
          <a:xfrm>
            <a:off x="3325218" y="1033022"/>
            <a:ext cx="2619300" cy="354000"/>
          </a:xfrm>
          <a:prstGeom prst="rect">
            <a:avLst/>
          </a:prstGeom>
          <a:solidFill>
            <a:srgbClr val="2A3890"/>
          </a:solidFill>
          <a:ln>
            <a:noFill/>
          </a:ln>
        </p:spPr>
        <p:txBody>
          <a:bodyPr anchorCtr="0" anchor="t" bIns="0" lIns="0" spcFirstLastPara="1" rIns="0" wrap="square" tIns="76200">
            <a:spAutoFit/>
          </a:bodyPr>
          <a:lstStyle/>
          <a:p>
            <a:pPr indent="0" lvl="0" marL="1498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should I do next?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8"/>
          <p:cNvSpPr txBox="1"/>
          <p:nvPr/>
        </p:nvSpPr>
        <p:spPr>
          <a:xfrm>
            <a:off x="3325200" y="1387025"/>
            <a:ext cx="2619300" cy="3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01625" lvl="0" marL="457200" marR="31813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SzPts val="1150"/>
              <a:buFont typeface="Roboto"/>
              <a:buChar char="●"/>
            </a:pPr>
            <a:r>
              <a:rPr lang="en-US" sz="11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Meet with Mrs. Lackey for an in depth look at your scores and to develop a personalized plan.</a:t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31813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marR="31813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SzPts val="1150"/>
              <a:buFont typeface="Roboto"/>
              <a:buChar char="●"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Work with your teachers in subject areas you wish to improve (look at detailed results on your score report).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31813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marR="23812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SzPts val="1150"/>
              <a:buFont typeface="Roboto"/>
              <a:buChar char="●"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Keep in mind that the score range for ACT is only an estimate. You need to keep working at learning to ensure the highest score possible.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8"/>
          <p:cNvSpPr/>
          <p:nvPr/>
        </p:nvSpPr>
        <p:spPr>
          <a:xfrm>
            <a:off x="6208962" y="1273209"/>
            <a:ext cx="2628900" cy="3416935"/>
          </a:xfrm>
          <a:custGeom>
            <a:rect b="b" l="l" r="r" t="t"/>
            <a:pathLst>
              <a:path extrusionOk="0" h="3416935" w="2628900">
                <a:moveTo>
                  <a:pt x="0" y="0"/>
                </a:moveTo>
                <a:lnTo>
                  <a:pt x="2628894" y="0"/>
                </a:lnTo>
                <a:lnTo>
                  <a:pt x="2628894" y="3416393"/>
                </a:lnTo>
                <a:lnTo>
                  <a:pt x="0" y="3416393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2A38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" name="Google Shape;71;p8"/>
          <p:cNvSpPr txBox="1"/>
          <p:nvPr/>
        </p:nvSpPr>
        <p:spPr>
          <a:xfrm>
            <a:off x="6208950" y="1033025"/>
            <a:ext cx="2619300" cy="633600"/>
          </a:xfrm>
          <a:prstGeom prst="rect">
            <a:avLst/>
          </a:prstGeom>
          <a:solidFill>
            <a:srgbClr val="2A3890"/>
          </a:solidFill>
          <a:ln>
            <a:noFill/>
          </a:ln>
        </p:spPr>
        <p:txBody>
          <a:bodyPr anchorCtr="0" anchor="t" bIns="0" lIns="0" spcFirstLastPara="1" rIns="0" wrap="square" tIns="78725">
            <a:spAutoFit/>
          </a:bodyPr>
          <a:lstStyle/>
          <a:p>
            <a:pPr indent="0" lvl="0" marL="137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can I improve my score?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8"/>
          <p:cNvSpPr txBox="1"/>
          <p:nvPr/>
        </p:nvSpPr>
        <p:spPr>
          <a:xfrm>
            <a:off x="6220150" y="1788425"/>
            <a:ext cx="2619300" cy="25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20675" lvl="0" marL="608965" marR="1574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your score report  for areas where you scored  below the Readiness  Benchmark.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1574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0675" lvl="0" marL="608965" marR="22669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Utilize free resources from </a:t>
            </a:r>
            <a:r>
              <a:rPr lang="en-US" sz="12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www.act.org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22669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0675" lvl="0" marL="608965" marR="22669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Additional free ACT resources can be found </a:t>
            </a:r>
            <a:r>
              <a:rPr lang="en-US" sz="12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44475" lvl="0" marL="608965" marR="36957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384724" y="467783"/>
            <a:ext cx="3792854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A3890"/>
                </a:solidFill>
              </a:rPr>
              <a:t>PreACT Score Reports</a:t>
            </a:r>
            <a:endParaRPr sz="3000"/>
          </a:p>
        </p:txBody>
      </p:sp>
      <p:sp>
        <p:nvSpPr>
          <p:cNvPr id="78" name="Google Shape;78;p9"/>
          <p:cNvSpPr/>
          <p:nvPr/>
        </p:nvSpPr>
        <p:spPr>
          <a:xfrm>
            <a:off x="432349" y="1304872"/>
            <a:ext cx="2469515" cy="608330"/>
          </a:xfrm>
          <a:custGeom>
            <a:rect b="b" l="l" r="r" t="t"/>
            <a:pathLst>
              <a:path extrusionOk="0" h="608330" w="2469515">
                <a:moveTo>
                  <a:pt x="2165395" y="607798"/>
                </a:moveTo>
                <a:lnTo>
                  <a:pt x="0" y="607798"/>
                </a:lnTo>
                <a:lnTo>
                  <a:pt x="0" y="0"/>
                </a:lnTo>
                <a:lnTo>
                  <a:pt x="2165395" y="0"/>
                </a:lnTo>
                <a:lnTo>
                  <a:pt x="2469295" y="303899"/>
                </a:lnTo>
                <a:lnTo>
                  <a:pt x="2165395" y="607798"/>
                </a:lnTo>
                <a:close/>
              </a:path>
            </a:pathLst>
          </a:custGeom>
          <a:solidFill>
            <a:srgbClr val="2A389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" name="Google Shape;79;p9"/>
          <p:cNvSpPr txBox="1"/>
          <p:nvPr/>
        </p:nvSpPr>
        <p:spPr>
          <a:xfrm>
            <a:off x="505374" y="1448812"/>
            <a:ext cx="123253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Test Scores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521275" y="1952950"/>
            <a:ext cx="2302500" cy="31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07975" lvl="0" marL="332740" marR="21526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 ACT 8/9 s</a:t>
            </a: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cores are between 1 and  30.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21526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7975" lvl="0" marL="332740" marR="21526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 ACT scores are between 1 and 35.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21526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7975" lvl="0" marL="332740" marR="12128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Each test area provides a score range. On your report these are in colored boxes.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12128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7975" lvl="0" marL="332740" marR="1079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light gray lines with the  numbers next to it are the ACT Readiness Benchmarks.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1079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7975" lvl="0" marL="33274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Compare your scores to the  Benchmarks to see if you are  prepared for 1st year college  courses.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9"/>
          <p:cNvSpPr/>
          <p:nvPr/>
        </p:nvSpPr>
        <p:spPr>
          <a:xfrm>
            <a:off x="3044768" y="1304872"/>
            <a:ext cx="2760980" cy="608330"/>
          </a:xfrm>
          <a:custGeom>
            <a:rect b="b" l="l" r="r" t="t"/>
            <a:pathLst>
              <a:path extrusionOk="0" h="608330" w="2760979">
                <a:moveTo>
                  <a:pt x="2456695" y="607798"/>
                </a:moveTo>
                <a:lnTo>
                  <a:pt x="0" y="607798"/>
                </a:lnTo>
                <a:lnTo>
                  <a:pt x="303899" y="303899"/>
                </a:lnTo>
                <a:lnTo>
                  <a:pt x="0" y="0"/>
                </a:lnTo>
                <a:lnTo>
                  <a:pt x="2456695" y="0"/>
                </a:lnTo>
                <a:lnTo>
                  <a:pt x="2760594" y="303899"/>
                </a:lnTo>
                <a:lnTo>
                  <a:pt x="2456695" y="607798"/>
                </a:lnTo>
                <a:close/>
              </a:path>
            </a:pathLst>
          </a:custGeom>
          <a:solidFill>
            <a:srgbClr val="2A389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" name="Google Shape;82;p9"/>
          <p:cNvSpPr txBox="1"/>
          <p:nvPr/>
        </p:nvSpPr>
        <p:spPr>
          <a:xfrm>
            <a:off x="3409168" y="1448812"/>
            <a:ext cx="176974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Composite Score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3545717" y="2110827"/>
            <a:ext cx="2149500" cy="22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14325" lvl="0" marL="33274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composite score is the average of the English, math, reading, and science test scores.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4325" lvl="0" marL="332740" marR="74930" rtl="0" algn="l">
              <a:lnSpc>
                <a:spcPct val="114599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STEM score is the  average of the math and  science test scores. This  shows how well you did  with questions in science,  technology, engineering,  and math.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5948488" y="1304872"/>
            <a:ext cx="2760980" cy="608330"/>
          </a:xfrm>
          <a:custGeom>
            <a:rect b="b" l="l" r="r" t="t"/>
            <a:pathLst>
              <a:path extrusionOk="0" h="608330" w="2760979">
                <a:moveTo>
                  <a:pt x="2456695" y="607798"/>
                </a:moveTo>
                <a:lnTo>
                  <a:pt x="0" y="607798"/>
                </a:lnTo>
                <a:lnTo>
                  <a:pt x="303899" y="303899"/>
                </a:lnTo>
                <a:lnTo>
                  <a:pt x="0" y="0"/>
                </a:lnTo>
                <a:lnTo>
                  <a:pt x="2456695" y="0"/>
                </a:lnTo>
                <a:lnTo>
                  <a:pt x="2760594" y="303899"/>
                </a:lnTo>
                <a:lnTo>
                  <a:pt x="2456695" y="607798"/>
                </a:lnTo>
                <a:close/>
              </a:path>
            </a:pathLst>
          </a:custGeom>
          <a:solidFill>
            <a:srgbClr val="2A389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" name="Google Shape;85;p9"/>
          <p:cNvSpPr txBox="1"/>
          <p:nvPr/>
        </p:nvSpPr>
        <p:spPr>
          <a:xfrm>
            <a:off x="6434492" y="1448812"/>
            <a:ext cx="161226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Detailed Scores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9"/>
          <p:cNvSpPr txBox="1"/>
          <p:nvPr/>
        </p:nvSpPr>
        <p:spPr>
          <a:xfrm>
            <a:off x="6463800" y="1952950"/>
            <a:ext cx="2180100" cy="28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14325" lvl="0" marL="332740" marR="2540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will find a list of topics  covered by questions in  each of the four subject  tests.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2540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4325" lvl="0" marL="33274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Next to each topic is the  number you got correct out  of the total number of  questions. The percent of questions  answered correctly is also shown.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4325" lvl="0" marL="332740" marR="19621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bar graph illustrates  your strongest and  weakest areas.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0"/>
          <p:cNvGrpSpPr/>
          <p:nvPr/>
        </p:nvGrpSpPr>
        <p:grpSpPr>
          <a:xfrm>
            <a:off x="4571990" y="0"/>
            <a:ext cx="4572000" cy="5143500"/>
            <a:chOff x="4571990" y="0"/>
            <a:chExt cx="4572000" cy="5143500"/>
          </a:xfrm>
        </p:grpSpPr>
        <p:sp>
          <p:nvSpPr>
            <p:cNvPr id="92" name="Google Shape;92;p10"/>
            <p:cNvSpPr/>
            <p:nvPr/>
          </p:nvSpPr>
          <p:spPr>
            <a:xfrm>
              <a:off x="4571990" y="0"/>
              <a:ext cx="4572000" cy="5143500"/>
            </a:xfrm>
            <a:custGeom>
              <a:rect b="b" l="l" r="r" t="t"/>
              <a:pathLst>
                <a:path extrusionOk="0" h="5143500" w="4572000">
                  <a:moveTo>
                    <a:pt x="4571990" y="5143489"/>
                  </a:moveTo>
                  <a:lnTo>
                    <a:pt x="0" y="5143489"/>
                  </a:lnTo>
                  <a:lnTo>
                    <a:pt x="0" y="0"/>
                  </a:lnTo>
                  <a:lnTo>
                    <a:pt x="4571990" y="0"/>
                  </a:lnTo>
                  <a:lnTo>
                    <a:pt x="4571990" y="5143489"/>
                  </a:lnTo>
                  <a:close/>
                </a:path>
              </a:pathLst>
            </a:custGeom>
            <a:solidFill>
              <a:srgbClr val="2A389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5029664" y="4495490"/>
              <a:ext cx="468630" cy="0"/>
            </a:xfrm>
            <a:custGeom>
              <a:rect b="b" l="l" r="r" t="t"/>
              <a:pathLst>
                <a:path extrusionOk="0" h="120000"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noFill/>
            <a:ln cap="flat" cmpd="sng" w="190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4" name="Google Shape;94;p10"/>
          <p:cNvSpPr txBox="1"/>
          <p:nvPr>
            <p:ph type="title"/>
          </p:nvPr>
        </p:nvSpPr>
        <p:spPr>
          <a:xfrm>
            <a:off x="743305" y="1319482"/>
            <a:ext cx="3083560" cy="1303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50">
            <a:spAutoFit/>
          </a:bodyPr>
          <a:lstStyle/>
          <a:p>
            <a:pPr indent="-535305" lvl="0" marL="547370" marR="5080" rtl="0" algn="l">
              <a:lnSpc>
                <a:spcPct val="11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3890"/>
                </a:solidFill>
              </a:rPr>
              <a:t>Score Report  Analysis</a:t>
            </a:r>
            <a:endParaRPr/>
          </a:p>
        </p:txBody>
      </p:sp>
      <p:sp>
        <p:nvSpPr>
          <p:cNvPr id="95" name="Google Shape;95;p10"/>
          <p:cNvSpPr txBox="1"/>
          <p:nvPr/>
        </p:nvSpPr>
        <p:spPr>
          <a:xfrm>
            <a:off x="5297331" y="2095554"/>
            <a:ext cx="3117215" cy="654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43965" lvl="0" marL="125603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Understanding your ACT score </a:t>
            </a:r>
            <a:r>
              <a:rPr lang="en-US" sz="1800">
                <a:solidFill>
                  <a:srgbClr val="EF629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report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 txBox="1"/>
          <p:nvPr>
            <p:ph type="title"/>
          </p:nvPr>
        </p:nvSpPr>
        <p:spPr>
          <a:xfrm>
            <a:off x="526330" y="223898"/>
            <a:ext cx="8091300" cy="646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1"/>
          <p:cNvSpPr txBox="1"/>
          <p:nvPr>
            <p:ph idx="1" type="body"/>
          </p:nvPr>
        </p:nvSpPr>
        <p:spPr>
          <a:xfrm>
            <a:off x="2553225" y="223905"/>
            <a:ext cx="3977700" cy="5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849AA"/>
                </a:solidFill>
              </a:rPr>
              <a:t>Pre ACT 8/9, Pre ACT, and ACT Benchmarks</a:t>
            </a:r>
            <a:endParaRPr b="1" sz="1900">
              <a:solidFill>
                <a:srgbClr val="3849AA"/>
              </a:solidFill>
            </a:endParaRPr>
          </a:p>
        </p:txBody>
      </p:sp>
      <p:sp>
        <p:nvSpPr>
          <p:cNvPr id="102" name="Google Shape;102;p11"/>
          <p:cNvSpPr txBox="1"/>
          <p:nvPr/>
        </p:nvSpPr>
        <p:spPr>
          <a:xfrm>
            <a:off x="522225" y="1123125"/>
            <a:ext cx="41277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are on track to be college ready if you scored at least the following in each tested area.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03" name="Google Shape;103;p11"/>
          <p:cNvGraphicFramePr/>
          <p:nvPr/>
        </p:nvGraphicFramePr>
        <p:xfrm>
          <a:off x="2290250" y="208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{053F02C7-C207-4331-B794-71875715F7CC}</a:tableStyleId>
              </a:tblPr>
              <a:tblGrid>
                <a:gridCol w="1081300"/>
                <a:gridCol w="1081300"/>
                <a:gridCol w="1081300"/>
                <a:gridCol w="1081300"/>
                <a:gridCol w="1081300"/>
                <a:gridCol w="1081300"/>
              </a:tblGrid>
              <a:tr h="38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Math</a:t>
                      </a:r>
                      <a:endParaRPr b="1"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Science</a:t>
                      </a:r>
                      <a:endParaRPr b="1"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STEM</a:t>
                      </a:r>
                      <a:endParaRPr b="1"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English</a:t>
                      </a:r>
                      <a:endParaRPr b="1"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Reading</a:t>
                      </a:r>
                      <a:endParaRPr b="1"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Pre ACT 8/9</a:t>
                      </a:r>
                      <a:endParaRPr b="1"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17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18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21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12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17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Pre ACT 10</a:t>
                      </a:r>
                      <a:endParaRPr b="1"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19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23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14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19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ACT 11</a:t>
                      </a:r>
                      <a:endParaRPr b="1"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22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23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26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18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22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/>
          <p:nvPr/>
        </p:nvSpPr>
        <p:spPr>
          <a:xfrm>
            <a:off x="268421" y="25874"/>
            <a:ext cx="8694657" cy="51176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/>
          <p:nvPr/>
        </p:nvSpPr>
        <p:spPr>
          <a:xfrm>
            <a:off x="65249" y="72699"/>
            <a:ext cx="9018531" cy="498678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/>
          <p:nvPr/>
        </p:nvSpPr>
        <p:spPr>
          <a:xfrm>
            <a:off x="186424" y="41074"/>
            <a:ext cx="8855032" cy="50613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629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